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5" r:id="rId9"/>
    <p:sldId id="266" r:id="rId10"/>
    <p:sldId id="267" r:id="rId11"/>
    <p:sldId id="263" r:id="rId12"/>
    <p:sldId id="264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FF"/>
    <a:srgbClr val="FFCC00"/>
    <a:srgbClr val="FF9933"/>
    <a:srgbClr val="FFCCFF"/>
    <a:srgbClr val="FFCCCC"/>
    <a:srgbClr val="66FFFF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77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39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77240" y="365125"/>
            <a:ext cx="779526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773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61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93" y="1709738"/>
            <a:ext cx="10617157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0293" y="4589463"/>
            <a:ext cx="1061715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59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36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3903"/>
            <a:ext cx="522033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737063"/>
            <a:ext cx="5220335" cy="345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390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37063"/>
            <a:ext cx="5183188" cy="345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718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748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305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2226364"/>
            <a:ext cx="3994785" cy="364262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666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20" y="457200"/>
            <a:ext cx="405400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8020" y="2250218"/>
            <a:ext cx="4054006" cy="361876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127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D62DB5A-5AA0-4E7E-94AB-AD20F02CA8DF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086ECE-EF43-4B07-9DD0-59679471A067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2" y="365125"/>
            <a:ext cx="106375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2" y="1825625"/>
            <a:ext cx="106375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2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3657AA7F-BE72-4467-897E-7A302F46504F}" type="datetimeFigureOut">
              <a:rPr lang="en-US" smtClean="0"/>
              <a:pPr/>
              <a:t>6/7/2022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156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4714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87ECE429-4C51-A1D3-F620-A4819CD6CE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682496"/>
            <a:ext cx="6327657" cy="36848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511B93-02DE-442F-856F-631570E26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682496"/>
            <a:ext cx="6333755" cy="3687899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ED99D8-B1E3-5BB2-7E24-A75661D50A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543" y="1807029"/>
            <a:ext cx="5334000" cy="2677885"/>
          </a:xfrm>
        </p:spPr>
        <p:txBody>
          <a:bodyPr anchor="t">
            <a:normAutofit fontScale="90000"/>
          </a:bodyPr>
          <a:lstStyle/>
          <a:p>
            <a:r>
              <a:rPr lang="en-US" sz="6500" b="1" dirty="0">
                <a:solidFill>
                  <a:srgbClr val="FFCC0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Movie </a:t>
            </a:r>
            <a:br>
              <a:rPr lang="en-US" sz="6500" b="1" dirty="0">
                <a:solidFill>
                  <a:srgbClr val="FFCC0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</a:br>
            <a:r>
              <a:rPr lang="en-US" sz="6500" b="1" dirty="0">
                <a:solidFill>
                  <a:srgbClr val="FFCC0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Recommender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132C48-88D3-1DD2-DCD5-68193F1083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0" y="4484914"/>
            <a:ext cx="4887458" cy="576943"/>
          </a:xfrm>
        </p:spPr>
        <p:txBody>
          <a:bodyPr anchor="t">
            <a:normAutofit/>
          </a:bodyPr>
          <a:lstStyle/>
          <a:p>
            <a:r>
              <a:rPr lang="en-US" sz="3200" dirty="0">
                <a:solidFill>
                  <a:srgbClr val="FF9933"/>
                </a:solidFill>
              </a:rPr>
              <a:t>- Rutvi </a:t>
            </a:r>
            <a:r>
              <a:rPr lang="en-US" sz="2800" dirty="0">
                <a:solidFill>
                  <a:srgbClr val="FF9933"/>
                </a:solidFill>
              </a:rPr>
              <a:t>Gohel</a:t>
            </a:r>
            <a:endParaRPr lang="en-US" sz="3200" dirty="0">
              <a:solidFill>
                <a:srgbClr val="FF9933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947B88-FB71-1438-33C5-4BF9B4916DA3}"/>
              </a:ext>
            </a:extLst>
          </p:cNvPr>
          <p:cNvSpPr txBox="1">
            <a:spLocks/>
          </p:cNvSpPr>
          <p:nvPr/>
        </p:nvSpPr>
        <p:spPr>
          <a:xfrm>
            <a:off x="330698" y="5987143"/>
            <a:ext cx="11084062" cy="117565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>
                <a:solidFill>
                  <a:srgbClr val="FF9933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80% of what people watch comes from their recommendation system. As a result, recommender systems generate over $1 billion per year of Netflix’s revenue.</a:t>
            </a:r>
            <a:endParaRPr lang="en-US" sz="2400" b="1" dirty="0">
              <a:solidFill>
                <a:srgbClr val="FF9933"/>
              </a:solidFill>
              <a:effectLst/>
              <a:highlight>
                <a:srgbClr val="000000"/>
              </a:highlight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just"/>
            <a:endParaRPr lang="en-US" sz="4000" b="1" dirty="0">
              <a:solidFill>
                <a:srgbClr val="FF9933"/>
              </a:solidFill>
              <a:highlight>
                <a:srgbClr val="000000"/>
              </a:highlight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93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1DD8C9-FA1D-FAD0-D2DE-BCA0D910BB8F}"/>
              </a:ext>
            </a:extLst>
          </p:cNvPr>
          <p:cNvSpPr txBox="1"/>
          <p:nvPr/>
        </p:nvSpPr>
        <p:spPr>
          <a:xfrm>
            <a:off x="9568543" y="6006744"/>
            <a:ext cx="55952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ldhabi" panose="01000000000000000000" pitchFamily="2" charset="-78"/>
                <a:ea typeface="MS Mincho" panose="02020609040205080304" pitchFamily="49" charset="-128"/>
                <a:cs typeface="Aldhabi" panose="01000000000000000000" pitchFamily="2" charset="-78"/>
              </a:rPr>
              <a:t>Data Cleaning</a:t>
            </a:r>
            <a:endParaRPr 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56802DB2-02C5-9CF8-14DB-440B3BF4ACF0}"/>
              </a:ext>
            </a:extLst>
          </p:cNvPr>
          <p:cNvSpPr/>
          <p:nvPr/>
        </p:nvSpPr>
        <p:spPr>
          <a:xfrm rot="16200000" flipH="1" flipV="1">
            <a:off x="3770770" y="3539461"/>
            <a:ext cx="2264232" cy="134873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109279-7E7A-D906-5C8B-F85491ECA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76" y="76124"/>
            <a:ext cx="11379809" cy="27282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A989AD-6842-0015-40DB-BB4810569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780" y="3038061"/>
            <a:ext cx="1685500" cy="36765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8655C1-ABAD-7988-FABA-9547624C3741}"/>
              </a:ext>
            </a:extLst>
          </p:cNvPr>
          <p:cNvSpPr txBox="1"/>
          <p:nvPr/>
        </p:nvSpPr>
        <p:spPr>
          <a:xfrm>
            <a:off x="724422" y="3429000"/>
            <a:ext cx="374107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ea typeface="MS Mincho" panose="02020609040205080304" pitchFamily="49" charset="-128"/>
                <a:cs typeface="Aldhabi" panose="01000000000000000000" pitchFamily="2" charset="-78"/>
              </a:rPr>
              <a:t>Data</a:t>
            </a:r>
          </a:p>
          <a:p>
            <a:pPr algn="ctr"/>
            <a:r>
              <a:rPr lang="en-US" sz="48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ea typeface="MS Mincho" panose="02020609040205080304" pitchFamily="49" charset="-128"/>
                <a:cs typeface="Aldhabi" panose="01000000000000000000" pitchFamily="2" charset="-78"/>
              </a:rPr>
              <a:t>Cleaning</a:t>
            </a:r>
            <a:endParaRPr lang="en-US" sz="4800" dirty="0">
              <a:solidFill>
                <a:schemeClr val="accent1">
                  <a:lumMod val="60000"/>
                  <a:lumOff val="40000"/>
                </a:schemeClr>
              </a:solidFill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1202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D2E7C0-37EB-BE85-4C13-4FA514B44B51}"/>
              </a:ext>
            </a:extLst>
          </p:cNvPr>
          <p:cNvSpPr txBox="1"/>
          <p:nvPr/>
        </p:nvSpPr>
        <p:spPr>
          <a:xfrm>
            <a:off x="3472543" y="228464"/>
            <a:ext cx="6096000" cy="692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1901190" algn="l"/>
                <a:tab pos="4979670" algn="l"/>
              </a:tabLst>
            </a:pPr>
            <a:r>
              <a:rPr lang="en-US" sz="36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Are we ready to create tags?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B54579-0ED2-E8DE-13B4-83DBB86F0120}"/>
              </a:ext>
            </a:extLst>
          </p:cNvPr>
          <p:cNvSpPr txBox="1"/>
          <p:nvPr/>
        </p:nvSpPr>
        <p:spPr>
          <a:xfrm>
            <a:off x="9568543" y="6006744"/>
            <a:ext cx="55952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ldhabi" panose="01000000000000000000" pitchFamily="2" charset="-78"/>
                <a:ea typeface="MS Mincho" panose="02020609040205080304" pitchFamily="49" charset="-128"/>
                <a:cs typeface="Aldhabi" panose="01000000000000000000" pitchFamily="2" charset="-78"/>
              </a:rPr>
              <a:t>Data Cleaning</a:t>
            </a:r>
            <a:endParaRPr 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753BA4-9FD5-EFC2-F13B-72945288A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66" y="1606409"/>
            <a:ext cx="3790989" cy="36451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88F1E6-B8A8-0021-7EC6-215ECC47C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477" y="2172649"/>
            <a:ext cx="6457514" cy="251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7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DB3E2B-A895-BB1D-7DE2-CD617071C482}"/>
              </a:ext>
            </a:extLst>
          </p:cNvPr>
          <p:cNvSpPr txBox="1"/>
          <p:nvPr/>
        </p:nvSpPr>
        <p:spPr>
          <a:xfrm>
            <a:off x="816428" y="580350"/>
            <a:ext cx="1077685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66FFFF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What’s next? </a:t>
            </a:r>
          </a:p>
          <a:p>
            <a:r>
              <a:rPr lang="en-US" sz="2800" dirty="0">
                <a:solidFill>
                  <a:srgbClr val="66FFFF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    Transform Natural language (text and audio) into Numerical form.</a:t>
            </a:r>
            <a:endParaRPr lang="en-US" sz="2800" dirty="0">
              <a:solidFill>
                <a:srgbClr val="66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2200BD-06E1-1F9B-3DDD-E49EE2D5EBBD}"/>
              </a:ext>
            </a:extLst>
          </p:cNvPr>
          <p:cNvSpPr txBox="1"/>
          <p:nvPr/>
        </p:nvSpPr>
        <p:spPr>
          <a:xfrm>
            <a:off x="957942" y="2343835"/>
            <a:ext cx="107768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600" b="1" dirty="0">
                <a:solidFill>
                  <a:srgbClr val="66FFFF"/>
                </a:solidFill>
              </a:rPr>
              <a:t>TF – IDF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E36E58-FD0E-0906-248A-F4A05C1893B6}"/>
              </a:ext>
            </a:extLst>
          </p:cNvPr>
          <p:cNvSpPr txBox="1"/>
          <p:nvPr/>
        </p:nvSpPr>
        <p:spPr>
          <a:xfrm>
            <a:off x="1915884" y="3246995"/>
            <a:ext cx="305888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66FFFF"/>
                </a:solidFill>
              </a:rPr>
              <a:t>Stop words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66FFFF"/>
                </a:solidFill>
              </a:rPr>
              <a:t>Max Features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66FFFF"/>
                </a:solidFill>
              </a:rPr>
              <a:t>Lower case</a:t>
            </a:r>
          </a:p>
        </p:txBody>
      </p:sp>
      <p:pic>
        <p:nvPicPr>
          <p:cNvPr id="6" name="Picture 5" descr="Text Preprocessing in Natural Language Processing | by Harshith | Towards  Data Science">
            <a:extLst>
              <a:ext uri="{FF2B5EF4-FFF2-40B4-BE49-F238E27FC236}">
                <a16:creationId xmlns:a16="http://schemas.microsoft.com/office/drawing/2014/main" id="{DA773EDC-0B18-27DD-4AEC-80C3A3D37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881" y="2063800"/>
            <a:ext cx="5308933" cy="39824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3373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3BA314CB-F35C-2D4E-2D1B-12115B2C8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47" y="1079228"/>
            <a:ext cx="3211967" cy="4870400"/>
          </a:xfrm>
          <a:prstGeom prst="rect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3346463F-AEF5-D672-3CC0-12DE3201D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111" y="516805"/>
            <a:ext cx="3461655" cy="58243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C85540C2-2F8C-F28E-6DEF-597187111E5F}"/>
              </a:ext>
            </a:extLst>
          </p:cNvPr>
          <p:cNvSpPr/>
          <p:nvPr/>
        </p:nvSpPr>
        <p:spPr>
          <a:xfrm>
            <a:off x="4474029" y="2612571"/>
            <a:ext cx="3211967" cy="14260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CFA72C-F747-34C0-AF13-C8FEE934E7EB}"/>
              </a:ext>
            </a:extLst>
          </p:cNvPr>
          <p:cNvSpPr txBox="1"/>
          <p:nvPr/>
        </p:nvSpPr>
        <p:spPr>
          <a:xfrm>
            <a:off x="5127170" y="3094752"/>
            <a:ext cx="2166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Stemming</a:t>
            </a:r>
          </a:p>
        </p:txBody>
      </p:sp>
    </p:spTree>
    <p:extLst>
      <p:ext uri="{BB962C8B-B14F-4D97-AF65-F5344CB8AC3E}">
        <p14:creationId xmlns:p14="http://schemas.microsoft.com/office/powerpoint/2010/main" val="220182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B9897-C68D-46DD-87B0-D7C05F859EB8}"/>
              </a:ext>
            </a:extLst>
          </p:cNvPr>
          <p:cNvSpPr txBox="1"/>
          <p:nvPr/>
        </p:nvSpPr>
        <p:spPr>
          <a:xfrm>
            <a:off x="402772" y="381000"/>
            <a:ext cx="632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9933"/>
                </a:solidFill>
              </a:rPr>
              <a:t>How to predict/ recommend movie?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BB8969F-6A76-F3B8-CDD7-0AA19C3C6D85}"/>
              </a:ext>
            </a:extLst>
          </p:cNvPr>
          <p:cNvSpPr/>
          <p:nvPr/>
        </p:nvSpPr>
        <p:spPr>
          <a:xfrm>
            <a:off x="642257" y="2296886"/>
            <a:ext cx="2449286" cy="244928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6EFF0F-9C70-90BE-6BD6-D53D3851D27E}"/>
              </a:ext>
            </a:extLst>
          </p:cNvPr>
          <p:cNvSpPr/>
          <p:nvPr/>
        </p:nvSpPr>
        <p:spPr>
          <a:xfrm>
            <a:off x="3445329" y="1338943"/>
            <a:ext cx="2051957" cy="209005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C4FB19A-C85F-CC5E-52E6-D4CE85BBB607}"/>
              </a:ext>
            </a:extLst>
          </p:cNvPr>
          <p:cNvSpPr/>
          <p:nvPr/>
        </p:nvSpPr>
        <p:spPr>
          <a:xfrm>
            <a:off x="3445328" y="3624943"/>
            <a:ext cx="2051957" cy="209005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3EFCF-678A-71E1-43CB-FAE5902CB074}"/>
              </a:ext>
            </a:extLst>
          </p:cNvPr>
          <p:cNvSpPr txBox="1"/>
          <p:nvPr/>
        </p:nvSpPr>
        <p:spPr>
          <a:xfrm>
            <a:off x="919843" y="3167586"/>
            <a:ext cx="2171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75000"/>
                  </a:schemeClr>
                </a:solidFill>
              </a:rPr>
              <a:t>Distance</a:t>
            </a:r>
            <a:endParaRPr lang="en-US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075000-5EAC-EE84-5C12-40D58E219113}"/>
              </a:ext>
            </a:extLst>
          </p:cNvPr>
          <p:cNvSpPr txBox="1"/>
          <p:nvPr/>
        </p:nvSpPr>
        <p:spPr>
          <a:xfrm>
            <a:off x="3385456" y="1845362"/>
            <a:ext cx="2171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Cosine Distance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02D7C9-BF15-9599-CAA4-F03EC318E34E}"/>
              </a:ext>
            </a:extLst>
          </p:cNvPr>
          <p:cNvSpPr txBox="1"/>
          <p:nvPr/>
        </p:nvSpPr>
        <p:spPr>
          <a:xfrm>
            <a:off x="3445328" y="4131362"/>
            <a:ext cx="2171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Euclidean Distance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B94EFD98-16FC-745F-8BB3-3F357D1C3DC3}"/>
              </a:ext>
            </a:extLst>
          </p:cNvPr>
          <p:cNvSpPr/>
          <p:nvPr/>
        </p:nvSpPr>
        <p:spPr>
          <a:xfrm>
            <a:off x="6096000" y="1028933"/>
            <a:ext cx="4816927" cy="2367878"/>
          </a:xfrm>
          <a:prstGeom prst="leftArrow">
            <a:avLst/>
          </a:prstGeom>
          <a:solidFill>
            <a:srgbClr val="FFCC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93A73C27-BAC0-9C83-4148-205E2BD0167E}"/>
              </a:ext>
            </a:extLst>
          </p:cNvPr>
          <p:cNvSpPr/>
          <p:nvPr/>
        </p:nvSpPr>
        <p:spPr>
          <a:xfrm>
            <a:off x="6095999" y="3461189"/>
            <a:ext cx="4816927" cy="2367878"/>
          </a:xfrm>
          <a:prstGeom prst="leftArrow">
            <a:avLst/>
          </a:prstGeom>
          <a:solidFill>
            <a:srgbClr val="FFCC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F18F2-56C7-03C9-80C5-587B0917F37D}"/>
              </a:ext>
            </a:extLst>
          </p:cNvPr>
          <p:cNvSpPr txBox="1"/>
          <p:nvPr/>
        </p:nvSpPr>
        <p:spPr>
          <a:xfrm>
            <a:off x="6749141" y="1920484"/>
            <a:ext cx="4223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Directional Similarity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A1D13B-448E-89A4-6B14-95F67E8F37B1}"/>
              </a:ext>
            </a:extLst>
          </p:cNvPr>
          <p:cNvSpPr txBox="1"/>
          <p:nvPr/>
        </p:nvSpPr>
        <p:spPr>
          <a:xfrm>
            <a:off x="6727372" y="4352742"/>
            <a:ext cx="4223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Magnitude Similarity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983804-B732-15C3-F34B-75C858B31841}"/>
              </a:ext>
            </a:extLst>
          </p:cNvPr>
          <p:cNvCxnSpPr/>
          <p:nvPr/>
        </p:nvCxnSpPr>
        <p:spPr>
          <a:xfrm flipV="1">
            <a:off x="2936422" y="2802836"/>
            <a:ext cx="538842" cy="2177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3064E1-7428-3EE4-8E53-3B6951252F54}"/>
              </a:ext>
            </a:extLst>
          </p:cNvPr>
          <p:cNvCxnSpPr>
            <a:cxnSpLocks/>
          </p:cNvCxnSpPr>
          <p:nvPr/>
        </p:nvCxnSpPr>
        <p:spPr>
          <a:xfrm>
            <a:off x="2936422" y="4071415"/>
            <a:ext cx="508906" cy="2282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5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/>
      <p:bldP spid="9" grpId="0" animBg="1"/>
      <p:bldP spid="10" grpId="0" animBg="1"/>
      <p:bldP spid="11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9B8127-1634-61C4-D0BF-D26BDFF95507}"/>
              </a:ext>
            </a:extLst>
          </p:cNvPr>
          <p:cNvSpPr txBox="1"/>
          <p:nvPr/>
        </p:nvSpPr>
        <p:spPr>
          <a:xfrm>
            <a:off x="664029" y="801925"/>
            <a:ext cx="9525000" cy="3461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4979670" algn="l"/>
              </a:tabLst>
            </a:pPr>
            <a:r>
              <a:rPr lang="en-US" sz="2800" b="1" dirty="0">
                <a:solidFill>
                  <a:srgbClr val="FFCCFF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The cosine similarity between two vectors is measured in θ.</a:t>
            </a:r>
          </a:p>
          <a:p>
            <a:pPr marL="742950" lvl="1" indent="-285750">
              <a:lnSpc>
                <a:spcPct val="115000"/>
              </a:lnSpc>
              <a:buFont typeface="Wingdings" panose="05000000000000000000" pitchFamily="2" charset="2"/>
              <a:buChar char="Ø"/>
              <a:tabLst>
                <a:tab pos="4979670" algn="l"/>
              </a:tabLst>
            </a:pPr>
            <a:r>
              <a:rPr lang="en-US" sz="2800" b="1" dirty="0">
                <a:solidFill>
                  <a:srgbClr val="FFCCFF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If θ = 0,</a:t>
            </a:r>
          </a:p>
          <a:p>
            <a:pPr lvl="2">
              <a:lnSpc>
                <a:spcPct val="115000"/>
              </a:lnSpc>
              <a:tabLst>
                <a:tab pos="4979670" algn="l"/>
              </a:tabLst>
            </a:pPr>
            <a:r>
              <a:rPr lang="en-US" sz="2800" b="1" dirty="0">
                <a:solidFill>
                  <a:srgbClr val="FFCCFF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Movie A and Movie B overlap, thus proving they are similar.</a:t>
            </a:r>
          </a:p>
          <a:p>
            <a:pPr marL="742950" lvl="1" indent="-285750">
              <a:lnSpc>
                <a:spcPct val="115000"/>
              </a:lnSpc>
              <a:buFont typeface="Wingdings" panose="05000000000000000000" pitchFamily="2" charset="2"/>
              <a:buChar char="Ø"/>
              <a:tabLst>
                <a:tab pos="4979670" algn="l"/>
              </a:tabLst>
            </a:pPr>
            <a:r>
              <a:rPr lang="en-US" sz="2800" b="1" dirty="0">
                <a:solidFill>
                  <a:srgbClr val="FFCCFF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If θ = 90,</a:t>
            </a:r>
          </a:p>
          <a:p>
            <a:pPr lvl="2">
              <a:lnSpc>
                <a:spcPct val="115000"/>
              </a:lnSpc>
              <a:tabLst>
                <a:tab pos="4979670" algn="l"/>
              </a:tabLst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Movie A and Movie B are dissimilar.</a:t>
            </a:r>
          </a:p>
          <a:p>
            <a:pPr marL="742950" lvl="1" indent="-285750">
              <a:lnSpc>
                <a:spcPct val="115000"/>
              </a:lnSpc>
              <a:buFont typeface="Wingdings" panose="05000000000000000000" pitchFamily="2" charset="2"/>
              <a:buChar char="Ø"/>
              <a:tabLst>
                <a:tab pos="4979670" algn="l"/>
              </a:tabLst>
            </a:pPr>
            <a:r>
              <a:rPr lang="en-US" sz="2800" b="1" dirty="0">
                <a:solidFill>
                  <a:srgbClr val="FFCCFF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If θ = 180,</a:t>
            </a:r>
          </a:p>
          <a:p>
            <a:pPr lvl="2">
              <a:lnSpc>
                <a:spcPct val="115000"/>
              </a:lnSpc>
              <a:tabLst>
                <a:tab pos="4979670" algn="l"/>
              </a:tabLst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Movie A and Movie B are opposite.</a:t>
            </a:r>
          </a:p>
        </p:txBody>
      </p:sp>
      <p:pic>
        <p:nvPicPr>
          <p:cNvPr id="1028" name="Picture 4" descr="Cosine Similarity | R">
            <a:extLst>
              <a:ext uri="{FF2B5EF4-FFF2-40B4-BE49-F238E27FC236}">
                <a16:creationId xmlns:a16="http://schemas.microsoft.com/office/drawing/2014/main" id="{6BE210BF-8736-6913-CF01-7E7A901CD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628" y="2808397"/>
            <a:ext cx="4662343" cy="346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43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F5812B-DE9B-6089-906B-E375E515A322}"/>
              </a:ext>
            </a:extLst>
          </p:cNvPr>
          <p:cNvSpPr txBox="1"/>
          <p:nvPr/>
        </p:nvSpPr>
        <p:spPr>
          <a:xfrm>
            <a:off x="413659" y="90849"/>
            <a:ext cx="1621970" cy="625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4979670" algn="l"/>
              </a:tabLst>
            </a:pPr>
            <a:r>
              <a:rPr lang="en-US" sz="3200" b="1" dirty="0">
                <a:solidFill>
                  <a:srgbClr val="FFFF00"/>
                </a:solidFill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Result</a:t>
            </a:r>
            <a:endParaRPr lang="en-US" sz="3200" b="1" dirty="0">
              <a:solidFill>
                <a:srgbClr val="FFFF00"/>
              </a:solidFill>
              <a:effectLst/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9707243-A08A-BF00-93E6-D737B174F6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730"/>
          <a:stretch/>
        </p:blipFill>
        <p:spPr>
          <a:xfrm>
            <a:off x="533399" y="883068"/>
            <a:ext cx="4957718" cy="2665676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C6B5EF2-096B-5549-9FE8-83F172B31D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533400" y="3744686"/>
            <a:ext cx="4957717" cy="2761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B3E47D-92C7-AA46-0D63-8148E794206E}"/>
              </a:ext>
            </a:extLst>
          </p:cNvPr>
          <p:cNvSpPr txBox="1"/>
          <p:nvPr/>
        </p:nvSpPr>
        <p:spPr>
          <a:xfrm>
            <a:off x="6574973" y="1175659"/>
            <a:ext cx="36140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9933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9933"/>
                </a:solidFill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</a:t>
            </a:r>
            <a:r>
              <a:rPr lang="en-US" sz="2800" b="1" dirty="0">
                <a:solidFill>
                  <a:srgbClr val="FF9933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cience Fiction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9933"/>
                </a:solidFill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</a:t>
            </a:r>
            <a:r>
              <a:rPr lang="en-US" sz="2800" b="1" dirty="0">
                <a:solidFill>
                  <a:srgbClr val="FF9933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dventure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9933"/>
                </a:solidFill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F</a:t>
            </a:r>
            <a:r>
              <a:rPr lang="en-US" sz="2800" b="1" dirty="0">
                <a:solidFill>
                  <a:srgbClr val="FF9933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antasy</a:t>
            </a:r>
            <a:endParaRPr lang="en-US" sz="2800" dirty="0">
              <a:solidFill>
                <a:srgbClr val="FF9933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A3E557-50D7-7572-236A-0F69214F6B3E}"/>
              </a:ext>
            </a:extLst>
          </p:cNvPr>
          <p:cNvSpPr txBox="1"/>
          <p:nvPr/>
        </p:nvSpPr>
        <p:spPr>
          <a:xfrm>
            <a:off x="6700885" y="3973287"/>
            <a:ext cx="36140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CC00"/>
                </a:solidFill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</a:t>
            </a:r>
            <a:r>
              <a:rPr lang="en-US" sz="2800" b="1" dirty="0">
                <a:solidFill>
                  <a:srgbClr val="FFCC00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dventure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CC00"/>
                </a:solidFill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Family Drama</a:t>
            </a:r>
            <a:endParaRPr lang="en-US" sz="2800" b="1" dirty="0">
              <a:solidFill>
                <a:srgbClr val="FFCC00"/>
              </a:solidFill>
              <a:effectLst/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CC00"/>
                </a:solidFill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F</a:t>
            </a:r>
            <a:r>
              <a:rPr lang="en-US" sz="2800" b="1" dirty="0">
                <a:solidFill>
                  <a:srgbClr val="FFCC00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antasy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CC00"/>
                </a:solidFill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Children Movie</a:t>
            </a:r>
            <a:endParaRPr lang="en-US" sz="2800" dirty="0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568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D6C666-2BA1-9D88-2FAF-6DEB2CE922A3}"/>
              </a:ext>
            </a:extLst>
          </p:cNvPr>
          <p:cNvSpPr txBox="1"/>
          <p:nvPr/>
        </p:nvSpPr>
        <p:spPr>
          <a:xfrm>
            <a:off x="587829" y="743992"/>
            <a:ext cx="3559627" cy="625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4979670" algn="l"/>
              </a:tabLst>
            </a:pPr>
            <a:r>
              <a:rPr lang="en-US" sz="3200" b="1">
                <a:solidFill>
                  <a:schemeClr val="bg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Future Work</a:t>
            </a:r>
            <a:endParaRPr lang="en-US" sz="3200" b="1" dirty="0">
              <a:solidFill>
                <a:schemeClr val="bg2">
                  <a:lumMod val="50000"/>
                  <a:lumOff val="50000"/>
                </a:schemeClr>
              </a:solidFill>
              <a:effectLst/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4A6D77-4942-5E29-12AF-B5F06F777238}"/>
              </a:ext>
            </a:extLst>
          </p:cNvPr>
          <p:cNvSpPr txBox="1"/>
          <p:nvPr/>
        </p:nvSpPr>
        <p:spPr>
          <a:xfrm>
            <a:off x="1349828" y="2253208"/>
            <a:ext cx="9165771" cy="1966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1901190" algn="l"/>
                <a:tab pos="4979670" algn="l"/>
              </a:tabLst>
            </a:pPr>
            <a:r>
              <a:rPr lang="en-US" sz="3600" b="1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Use Hybrid Filtering Recommendation.</a:t>
            </a: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1901190" algn="l"/>
                <a:tab pos="4979670" algn="l"/>
              </a:tabLst>
            </a:pPr>
            <a:endParaRPr lang="en-US" sz="3600" b="1" dirty="0">
              <a:solidFill>
                <a:schemeClr val="bg2">
                  <a:lumMod val="25000"/>
                  <a:lumOff val="75000"/>
                </a:schemeClr>
              </a:solidFill>
              <a:effectLst/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1901190" algn="l"/>
                <a:tab pos="4979670" algn="l"/>
              </a:tabLst>
            </a:pPr>
            <a:r>
              <a:rPr lang="en-US" sz="3600" b="1" dirty="0">
                <a:solidFill>
                  <a:schemeClr val="bg2">
                    <a:lumMod val="25000"/>
                    <a:lumOff val="75000"/>
                  </a:schemeClr>
                </a:solidFill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Introduce User Dislike movie list</a:t>
            </a:r>
            <a:endParaRPr lang="en-US" sz="3600" b="1" dirty="0">
              <a:solidFill>
                <a:schemeClr val="bg2">
                  <a:lumMod val="25000"/>
                  <a:lumOff val="75000"/>
                </a:schemeClr>
              </a:solidFill>
              <a:effectLst/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33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0A7C63F0-A613-15F3-FFAA-BC22AFAB19E6}"/>
              </a:ext>
            </a:extLst>
          </p:cNvPr>
          <p:cNvSpPr txBox="1">
            <a:spLocks/>
          </p:cNvSpPr>
          <p:nvPr/>
        </p:nvSpPr>
        <p:spPr>
          <a:xfrm>
            <a:off x="546427" y="636017"/>
            <a:ext cx="4471887" cy="1101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  <a:spcBef>
                <a:spcPts val="1000"/>
              </a:spcBef>
            </a:pPr>
            <a:r>
              <a:rPr lang="en-US" sz="2800" kern="1200" dirty="0">
                <a:solidFill>
                  <a:schemeClr val="bg2">
                    <a:lumMod val="25000"/>
                    <a:lumOff val="75000"/>
                  </a:schemeClr>
                </a:solidFill>
                <a:latin typeface="+mn-lt"/>
                <a:ea typeface="+mn-ea"/>
                <a:cs typeface="+mn-cs"/>
              </a:rPr>
              <a:t>Acknowledgement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7C2C6C-25CD-30C3-3F0A-0F0307ECE066}"/>
              </a:ext>
            </a:extLst>
          </p:cNvPr>
          <p:cNvSpPr txBox="1"/>
          <p:nvPr/>
        </p:nvSpPr>
        <p:spPr>
          <a:xfrm>
            <a:off x="3266785" y="1737065"/>
            <a:ext cx="478864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</a:rPr>
              <a:t>I would like to </a:t>
            </a:r>
            <a:r>
              <a:rPr lang="en-US" sz="3600" b="1" i="1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</a:rPr>
              <a:t>Thank </a:t>
            </a:r>
            <a:r>
              <a:rPr lang="en-US" sz="3600" b="1" i="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</a:rPr>
              <a:t> Mr. Daniel Wu for guiding me in this project.</a:t>
            </a:r>
          </a:p>
          <a:p>
            <a:endParaRPr lang="en-US" sz="3600" b="1" dirty="0">
              <a:solidFill>
                <a:schemeClr val="bg2">
                  <a:lumMod val="25000"/>
                  <a:lumOff val="75000"/>
                </a:schemeClr>
              </a:solidFill>
              <a:cs typeface="AngsanaUPC" panose="020B0502040204020203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16432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2E81C86-4B52-FCD3-7885-A077040F6E45}"/>
              </a:ext>
            </a:extLst>
          </p:cNvPr>
          <p:cNvSpPr txBox="1">
            <a:spLocks/>
          </p:cNvSpPr>
          <p:nvPr/>
        </p:nvSpPr>
        <p:spPr>
          <a:xfrm>
            <a:off x="7357379" y="4620734"/>
            <a:ext cx="5027060" cy="829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  <a:spcBef>
                <a:spcPts val="1000"/>
              </a:spcBef>
            </a:pPr>
            <a:r>
              <a:rPr lang="en-US" sz="2800" b="0" cap="none" dirty="0">
                <a:ln w="0"/>
                <a:solidFill>
                  <a:srgbClr val="0099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Rutvimgohel@gmail.com</a:t>
            </a:r>
            <a:endParaRPr lang="en-US" sz="2800" b="0" kern="1200" cap="none" dirty="0">
              <a:ln w="0"/>
              <a:solidFill>
                <a:srgbClr val="0099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FFADDBD3-086D-7BCB-CCB2-68D9BC7D5972}"/>
              </a:ext>
            </a:extLst>
          </p:cNvPr>
          <p:cNvSpPr txBox="1">
            <a:spLocks/>
          </p:cNvSpPr>
          <p:nvPr/>
        </p:nvSpPr>
        <p:spPr>
          <a:xfrm>
            <a:off x="6532067" y="5315989"/>
            <a:ext cx="6926980" cy="829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  <a:spcBef>
                <a:spcPts val="1000"/>
              </a:spcBef>
            </a:pPr>
            <a:r>
              <a:rPr lang="en-US" sz="1800" b="0" cap="none" dirty="0">
                <a:ln w="0"/>
                <a:solidFill>
                  <a:srgbClr val="0099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https://www.linkedin.com/in/rutvigohel-datascience/</a:t>
            </a:r>
            <a:endParaRPr lang="en-US" sz="1800" b="0" kern="1200" cap="none" dirty="0">
              <a:ln w="0"/>
              <a:solidFill>
                <a:srgbClr val="0099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5D3EF0-6575-DAFD-6544-D6A6862F21CD}"/>
              </a:ext>
            </a:extLst>
          </p:cNvPr>
          <p:cNvSpPr txBox="1">
            <a:spLocks/>
          </p:cNvSpPr>
          <p:nvPr/>
        </p:nvSpPr>
        <p:spPr>
          <a:xfrm>
            <a:off x="6852594" y="5698443"/>
            <a:ext cx="5027060" cy="829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  <a:spcBef>
                <a:spcPts val="1000"/>
              </a:spcBef>
            </a:pPr>
            <a:r>
              <a:rPr lang="en-US" sz="1800" b="0" cap="none" dirty="0">
                <a:ln w="0"/>
                <a:solidFill>
                  <a:srgbClr val="0099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https://github.com/PassionateDataScientist</a:t>
            </a:r>
            <a:endParaRPr lang="en-US" sz="1800" b="0" kern="1200" cap="none" dirty="0">
              <a:ln w="0"/>
              <a:solidFill>
                <a:srgbClr val="0099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C2C60CA-0143-436A-D125-9753A8FBE1D9}"/>
              </a:ext>
            </a:extLst>
          </p:cNvPr>
          <p:cNvSpPr txBox="1">
            <a:spLocks/>
          </p:cNvSpPr>
          <p:nvPr/>
        </p:nvSpPr>
        <p:spPr>
          <a:xfrm>
            <a:off x="2456506" y="1407909"/>
            <a:ext cx="6450618" cy="225742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  <a:spcBef>
                <a:spcPts val="1000"/>
              </a:spcBef>
            </a:pPr>
            <a:r>
              <a:rPr lang="en-US" sz="12700" b="0" cap="none" dirty="0">
                <a:ln w="0"/>
                <a:solidFill>
                  <a:srgbClr val="0099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lackadder ITC" panose="04020505051007020D02" pitchFamily="82" charset="0"/>
                <a:ea typeface="+mn-ea"/>
                <a:cs typeface="+mn-cs"/>
              </a:rPr>
              <a:t>Thank You!</a:t>
            </a:r>
            <a:endParaRPr lang="en-US" sz="12700" b="0" kern="1200" cap="none" dirty="0">
              <a:ln w="0"/>
              <a:solidFill>
                <a:srgbClr val="0099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lackadder ITC" panose="04020505051007020D02" pitchFamily="8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890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C5309-1E62-DE35-2064-6A85401DD6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9713" y="1023256"/>
            <a:ext cx="10101943" cy="2318657"/>
          </a:xfrm>
        </p:spPr>
        <p:txBody>
          <a:bodyPr>
            <a:normAutofit/>
          </a:bodyPr>
          <a:lstStyle/>
          <a:p>
            <a:pPr mar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1901190" algn="l"/>
                <a:tab pos="4979670" algn="l"/>
              </a:tabLst>
            </a:pPr>
            <a:r>
              <a:rPr lang="en-US" sz="2400" b="1" dirty="0">
                <a:solidFill>
                  <a:srgbClr val="FF9933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• What approach should I use to recommend movies, Content based or Collaborative based?</a:t>
            </a:r>
            <a:br>
              <a:rPr lang="en-US" sz="2400" b="1" dirty="0">
                <a:solidFill>
                  <a:srgbClr val="FF9933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rgbClr val="FF9933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• How to recommend movies when there are no user information?</a:t>
            </a:r>
            <a:br>
              <a:rPr lang="en-US" sz="2400" b="1" dirty="0">
                <a:solidFill>
                  <a:srgbClr val="FF9933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rgbClr val="FF9933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• What kind of movie features can be used for the recommender system?</a:t>
            </a:r>
            <a:br>
              <a:rPr lang="en-US" sz="2400" b="1" dirty="0">
                <a:solidFill>
                  <a:srgbClr val="FF9933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rgbClr val="FF9933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• How to calculate the similarity between two movies.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A1720-F9A8-7068-DBE7-8EC4B8202E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5029" y="4800600"/>
            <a:ext cx="9524998" cy="1034144"/>
          </a:xfrm>
        </p:spPr>
        <p:txBody>
          <a:bodyPr>
            <a:normAutofit/>
          </a:bodyPr>
          <a:lstStyle/>
          <a:p>
            <a:pPr algn="just"/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The goals of this project is to generate meaningful movie recommendation to the user </a:t>
            </a: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that they are really interested in.</a:t>
            </a:r>
            <a:endParaRPr lang="en-US" sz="2800" b="1" dirty="0"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endParaRPr lang="en-US" sz="28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D3C636-DE92-8212-8B02-CEFECBE2038F}"/>
              </a:ext>
            </a:extLst>
          </p:cNvPr>
          <p:cNvSpPr txBox="1"/>
          <p:nvPr/>
        </p:nvSpPr>
        <p:spPr>
          <a:xfrm>
            <a:off x="816429" y="311611"/>
            <a:ext cx="55952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dirty="0">
                <a:solidFill>
                  <a:srgbClr val="FFCC00"/>
                </a:solidFill>
                <a:effectLst/>
                <a:latin typeface="Aldhabi" panose="01000000000000000000" pitchFamily="2" charset="-78"/>
                <a:ea typeface="MS Mincho" panose="02020609040205080304" pitchFamily="49" charset="-128"/>
                <a:cs typeface="Aldhabi" panose="01000000000000000000" pitchFamily="2" charset="-78"/>
              </a:rPr>
              <a:t>Problem Statement:</a:t>
            </a:r>
            <a:endParaRPr lang="en-US" sz="3600" dirty="0">
              <a:solidFill>
                <a:srgbClr val="FFCC00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F640D4-83BF-C6EA-11C3-B04CE06F5C36}"/>
              </a:ext>
            </a:extLst>
          </p:cNvPr>
          <p:cNvSpPr txBox="1"/>
          <p:nvPr/>
        </p:nvSpPr>
        <p:spPr>
          <a:xfrm>
            <a:off x="816429" y="3888430"/>
            <a:ext cx="32765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Aldhabi" panose="01000000000000000000" pitchFamily="2" charset="-78"/>
                <a:ea typeface="MS Mincho" panose="02020609040205080304" pitchFamily="49" charset="-128"/>
                <a:cs typeface="Aldhabi" panose="01000000000000000000" pitchFamily="2" charset="-78"/>
              </a:rPr>
              <a:t>Goals</a:t>
            </a:r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Aldhabi" panose="01000000000000000000" pitchFamily="2" charset="-78"/>
                <a:ea typeface="MS Mincho" panose="02020609040205080304" pitchFamily="49" charset="-128"/>
                <a:cs typeface="Aldhabi" panose="01000000000000000000" pitchFamily="2" charset="-78"/>
              </a:rPr>
              <a:t> :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0111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4B31F2C-E5BC-6F4E-1BCE-CB3BED0912F2}"/>
              </a:ext>
            </a:extLst>
          </p:cNvPr>
          <p:cNvSpPr/>
          <p:nvPr/>
        </p:nvSpPr>
        <p:spPr>
          <a:xfrm>
            <a:off x="3145970" y="200898"/>
            <a:ext cx="4702628" cy="1839685"/>
          </a:xfrm>
          <a:prstGeom prst="roundRect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1727306-63BF-0150-8A4B-02806808D5BA}"/>
              </a:ext>
            </a:extLst>
          </p:cNvPr>
          <p:cNvSpPr/>
          <p:nvPr/>
        </p:nvSpPr>
        <p:spPr>
          <a:xfrm>
            <a:off x="1088571" y="2726871"/>
            <a:ext cx="3505200" cy="1621971"/>
          </a:xfrm>
          <a:prstGeom prst="roundRect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0840951-EF37-4897-A562-AE97A34829FD}"/>
              </a:ext>
            </a:extLst>
          </p:cNvPr>
          <p:cNvSpPr/>
          <p:nvPr/>
        </p:nvSpPr>
        <p:spPr>
          <a:xfrm>
            <a:off x="6215742" y="2726871"/>
            <a:ext cx="3505200" cy="1621971"/>
          </a:xfrm>
          <a:prstGeom prst="roundRect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1818A6-7262-D141-3D03-012C72305C2D}"/>
              </a:ext>
            </a:extLst>
          </p:cNvPr>
          <p:cNvSpPr txBox="1"/>
          <p:nvPr/>
        </p:nvSpPr>
        <p:spPr>
          <a:xfrm>
            <a:off x="3145970" y="694805"/>
            <a:ext cx="47026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0" dirty="0">
                <a:solidFill>
                  <a:srgbClr val="292929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Types of Recommender Systems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73A980-ED46-FBB1-3100-413DFA1063D7}"/>
              </a:ext>
            </a:extLst>
          </p:cNvPr>
          <p:cNvSpPr txBox="1"/>
          <p:nvPr/>
        </p:nvSpPr>
        <p:spPr>
          <a:xfrm>
            <a:off x="1279070" y="3122357"/>
            <a:ext cx="3124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0" dirty="0">
                <a:solidFill>
                  <a:srgbClr val="292929"/>
                </a:solidFill>
                <a:effectLst/>
                <a:cs typeface="Aldhabi" panose="01000000000000000000" pitchFamily="2" charset="-78"/>
              </a:rPr>
              <a:t>Content-Based</a:t>
            </a:r>
          </a:p>
          <a:p>
            <a:pPr algn="ctr"/>
            <a:r>
              <a:rPr lang="en-US" sz="1600" b="1" i="0" dirty="0">
                <a:solidFill>
                  <a:srgbClr val="292929"/>
                </a:solidFill>
                <a:effectLst/>
                <a:cs typeface="Aldhabi" panose="01000000000000000000" pitchFamily="2" charset="-78"/>
              </a:rPr>
              <a:t>Movie Recommendation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C32317-15BD-4A3D-083B-AD4C8921A824}"/>
              </a:ext>
            </a:extLst>
          </p:cNvPr>
          <p:cNvSpPr txBox="1"/>
          <p:nvPr/>
        </p:nvSpPr>
        <p:spPr>
          <a:xfrm>
            <a:off x="6406241" y="3183912"/>
            <a:ext cx="3124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0" dirty="0">
                <a:solidFill>
                  <a:srgbClr val="292929"/>
                </a:solidFill>
                <a:effectLst/>
                <a:cs typeface="Aldhabi" panose="01000000000000000000" pitchFamily="2" charset="-78"/>
              </a:rPr>
              <a:t>Collaborative Filtering</a:t>
            </a:r>
          </a:p>
          <a:p>
            <a:pPr algn="ctr"/>
            <a:r>
              <a:rPr lang="en-US" sz="1600" b="1" i="0" dirty="0">
                <a:solidFill>
                  <a:srgbClr val="292929"/>
                </a:solidFill>
                <a:effectLst/>
                <a:cs typeface="Aldhabi" panose="01000000000000000000" pitchFamily="2" charset="-78"/>
              </a:rPr>
              <a:t>Movie Recommendation Systems</a:t>
            </a:r>
          </a:p>
        </p:txBody>
      </p:sp>
      <p:sp>
        <p:nvSpPr>
          <p:cNvPr id="10" name="Arrow: Left-Up 9">
            <a:extLst>
              <a:ext uri="{FF2B5EF4-FFF2-40B4-BE49-F238E27FC236}">
                <a16:creationId xmlns:a16="http://schemas.microsoft.com/office/drawing/2014/main" id="{5862364B-92E0-CA2C-5976-8E95E31D6965}"/>
              </a:ext>
            </a:extLst>
          </p:cNvPr>
          <p:cNvSpPr/>
          <p:nvPr/>
        </p:nvSpPr>
        <p:spPr>
          <a:xfrm>
            <a:off x="4702629" y="2211347"/>
            <a:ext cx="348342" cy="1217653"/>
          </a:xfrm>
          <a:prstGeom prst="leftUpArrow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-Up 10">
            <a:extLst>
              <a:ext uri="{FF2B5EF4-FFF2-40B4-BE49-F238E27FC236}">
                <a16:creationId xmlns:a16="http://schemas.microsoft.com/office/drawing/2014/main" id="{3E93AD53-FA93-8F38-C755-9682636E79D9}"/>
              </a:ext>
            </a:extLst>
          </p:cNvPr>
          <p:cNvSpPr/>
          <p:nvPr/>
        </p:nvSpPr>
        <p:spPr>
          <a:xfrm flipH="1">
            <a:off x="5812971" y="2211347"/>
            <a:ext cx="342899" cy="1217653"/>
          </a:xfrm>
          <a:prstGeom prst="leftUpArrow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E27415-CD17-4529-4CB0-283DCDD0BEC1}"/>
              </a:ext>
            </a:extLst>
          </p:cNvPr>
          <p:cNvSpPr txBox="1"/>
          <p:nvPr/>
        </p:nvSpPr>
        <p:spPr>
          <a:xfrm>
            <a:off x="1387927" y="4518860"/>
            <a:ext cx="297180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solidFill>
                  <a:srgbClr val="FFCC00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Recommend items that are similar with what user liked before.</a:t>
            </a:r>
            <a:endParaRPr lang="en-US" sz="2800" dirty="0">
              <a:solidFill>
                <a:srgbClr val="FFCC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67EEC6-24AB-2E76-941C-EA115945A306}"/>
              </a:ext>
            </a:extLst>
          </p:cNvPr>
          <p:cNvSpPr txBox="1"/>
          <p:nvPr/>
        </p:nvSpPr>
        <p:spPr>
          <a:xfrm>
            <a:off x="6482440" y="4734303"/>
            <a:ext cx="29718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solidFill>
                  <a:srgbClr val="FFCC00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Recommend items that similar user liked.</a:t>
            </a:r>
            <a:endParaRPr lang="en-US" sz="2800" dirty="0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78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/>
      <p:bldP spid="9" grpId="0"/>
      <p:bldP spid="10" grpId="0" animBg="1"/>
      <p:bldP spid="11" grpId="0" animBg="1"/>
      <p:bldP spid="12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518D20D-5F05-49C3-8900-68783F8AC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53AC7E-BE36-498F-B913-D98A4EB8E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180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9E7B14-27A3-4DB8-A930-FA828557B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00" y="0"/>
            <a:ext cx="3429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F524C8-274D-47CB-976D-3DB683F96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00" y="3427200"/>
            <a:ext cx="3429000" cy="34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ovie recommendation System ashish trada | Analytics Vidhya">
            <a:extLst>
              <a:ext uri="{FF2B5EF4-FFF2-40B4-BE49-F238E27FC236}">
                <a16:creationId xmlns:a16="http://schemas.microsoft.com/office/drawing/2014/main" id="{095BA9DF-9CA4-EDBD-EAB5-35D613BB41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7952"/>
          <a:stretch/>
        </p:blipFill>
        <p:spPr bwMode="auto">
          <a:xfrm>
            <a:off x="3509870" y="110449"/>
            <a:ext cx="5427301" cy="2660162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20395F-AD76-621F-AABC-27D9E4B1B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213" y="3054430"/>
            <a:ext cx="10215573" cy="362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3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D8C41A-22F8-161A-5B34-D0457AFE333E}"/>
              </a:ext>
            </a:extLst>
          </p:cNvPr>
          <p:cNvSpPr txBox="1"/>
          <p:nvPr/>
        </p:nvSpPr>
        <p:spPr>
          <a:xfrm>
            <a:off x="620486" y="268068"/>
            <a:ext cx="55952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dirty="0">
                <a:solidFill>
                  <a:srgbClr val="FFCC00"/>
                </a:solidFill>
                <a:effectLst/>
                <a:latin typeface="Aldhabi" panose="01000000000000000000" pitchFamily="2" charset="-78"/>
                <a:ea typeface="MS Mincho" panose="02020609040205080304" pitchFamily="49" charset="-128"/>
                <a:cs typeface="Aldhabi" panose="01000000000000000000" pitchFamily="2" charset="-78"/>
              </a:rPr>
              <a:t>Dataset:</a:t>
            </a:r>
            <a:endParaRPr lang="en-US" sz="3600" dirty="0">
              <a:solidFill>
                <a:srgbClr val="FFCC00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ACA77B-1640-EA48-4D5F-9CB5609F9F38}"/>
              </a:ext>
            </a:extLst>
          </p:cNvPr>
          <p:cNvSpPr txBox="1"/>
          <p:nvPr/>
        </p:nvSpPr>
        <p:spPr>
          <a:xfrm>
            <a:off x="1197429" y="914399"/>
            <a:ext cx="10101942" cy="252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CC00"/>
                </a:solidFill>
                <a:effectLst/>
                <a:ea typeface="MS Mincho" panose="02020609040205080304" pitchFamily="49" charset="-128"/>
                <a:cs typeface="Aldhabi" panose="01000000000000000000" pitchFamily="2" charset="-78"/>
              </a:rPr>
              <a:t>Kaggle Dataset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1901190" algn="l"/>
                <a:tab pos="4979670" algn="l"/>
              </a:tabLst>
            </a:pPr>
            <a:r>
              <a:rPr lang="en-US" sz="2400" dirty="0">
                <a:solidFill>
                  <a:srgbClr val="FFCC00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The Movie Database (TMDB) is a community built movie and TV database. This contains two datasets, named</a:t>
            </a:r>
          </a:p>
          <a:p>
            <a:pPr marL="742950" marR="0" lvl="1" indent="-28575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1901190" algn="l"/>
                <a:tab pos="4979670" algn="l"/>
              </a:tabLst>
            </a:pPr>
            <a:r>
              <a:rPr lang="en-US" sz="2400" dirty="0" err="1">
                <a:solidFill>
                  <a:srgbClr val="FFCC00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credit_df</a:t>
            </a:r>
            <a:r>
              <a:rPr lang="en-US" sz="2400" dirty="0">
                <a:solidFill>
                  <a:srgbClr val="FFCC00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 = tmdb_5000_credits.csv</a:t>
            </a:r>
          </a:p>
          <a:p>
            <a:pPr marL="742950" marR="0" lvl="1" indent="-28575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1901190" algn="l"/>
                <a:tab pos="4979670" algn="l"/>
              </a:tabLst>
            </a:pPr>
            <a:r>
              <a:rPr lang="en-US" sz="2400" dirty="0" err="1">
                <a:solidFill>
                  <a:srgbClr val="FFCC00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movie_df</a:t>
            </a:r>
            <a:r>
              <a:rPr lang="en-US" sz="2400" dirty="0">
                <a:solidFill>
                  <a:srgbClr val="FFCC00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 = tmdb_5000_movies.csv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FFCC00"/>
              </a:solidFill>
              <a:cs typeface="Aldhabi" panose="01000000000000000000" pitchFamily="2" charset="-78"/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C2D320C-2738-CCC3-686D-2F5546072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02" y="3200853"/>
            <a:ext cx="8008212" cy="2529922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800C91-9FE3-A11F-7A3B-F5FD92AE4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661" y="1946728"/>
            <a:ext cx="5469960" cy="496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15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239E8C-9E7C-916B-C9D6-C4B0CF3610B3}"/>
              </a:ext>
            </a:extLst>
          </p:cNvPr>
          <p:cNvSpPr txBox="1"/>
          <p:nvPr/>
        </p:nvSpPr>
        <p:spPr>
          <a:xfrm>
            <a:off x="620486" y="137439"/>
            <a:ext cx="55952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ldhabi" panose="01000000000000000000" pitchFamily="2" charset="-78"/>
                <a:ea typeface="MS Mincho" panose="02020609040205080304" pitchFamily="49" charset="-128"/>
                <a:cs typeface="Aldhabi" panose="01000000000000000000" pitchFamily="2" charset="-78"/>
              </a:rPr>
              <a:t>Feature Extraction:</a:t>
            </a:r>
            <a:endParaRPr lang="en-US" sz="4000" dirty="0">
              <a:solidFill>
                <a:schemeClr val="accent2">
                  <a:lumMod val="60000"/>
                  <a:lumOff val="40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4E9FCE-9BA6-553C-382D-F36BC518D612}"/>
              </a:ext>
            </a:extLst>
          </p:cNvPr>
          <p:cNvSpPr txBox="1"/>
          <p:nvPr/>
        </p:nvSpPr>
        <p:spPr>
          <a:xfrm>
            <a:off x="1012370" y="1343264"/>
            <a:ext cx="10003971" cy="3040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1901190" algn="l"/>
                <a:tab pos="4979670" algn="l"/>
              </a:tabLst>
            </a:pPr>
            <a:r>
              <a:rPr lang="en-US" sz="2400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What encourages user’s decision in choosing a movie to watch?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1901190" algn="l"/>
                <a:tab pos="4979670" algn="l"/>
              </a:tabLst>
            </a:pPr>
            <a:endParaRPr lang="en-US" sz="2400" b="1" dirty="0">
              <a:solidFill>
                <a:schemeClr val="accent2">
                  <a:lumMod val="60000"/>
                  <a:lumOff val="40000"/>
                </a:schemeClr>
              </a:solidFill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1257300" lvl="2" indent="-342900" algn="just">
              <a:lnSpc>
                <a:spcPct val="115000"/>
              </a:lnSpc>
              <a:buFont typeface="Wingdings" panose="05000000000000000000" pitchFamily="2" charset="2"/>
              <a:buChar char="Ø"/>
              <a:tabLst>
                <a:tab pos="1901190" algn="l"/>
                <a:tab pos="4979670" algn="l"/>
              </a:tabLst>
            </a:pPr>
            <a:r>
              <a:rPr lang="en-US" sz="2400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Genres</a:t>
            </a:r>
            <a:endParaRPr lang="en-US" sz="2400" b="1" dirty="0">
              <a:solidFill>
                <a:schemeClr val="accent2">
                  <a:lumMod val="60000"/>
                  <a:lumOff val="40000"/>
                </a:schemeClr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1257300" lvl="2" indent="-342900" algn="just">
              <a:lnSpc>
                <a:spcPct val="115000"/>
              </a:lnSpc>
              <a:buFont typeface="Wingdings" panose="05000000000000000000" pitchFamily="2" charset="2"/>
              <a:buChar char="Ø"/>
              <a:tabLst>
                <a:tab pos="1901190" algn="l"/>
                <a:tab pos="4979670" algn="l"/>
              </a:tabLst>
            </a:pPr>
            <a:r>
              <a:rPr lang="en-US" sz="2400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Main Actors (Top 3 casts)</a:t>
            </a:r>
            <a:endParaRPr lang="en-US" sz="2400" b="1" dirty="0">
              <a:solidFill>
                <a:schemeClr val="accent2">
                  <a:lumMod val="60000"/>
                  <a:lumOff val="40000"/>
                </a:schemeClr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1257300" lvl="2" indent="-342900" algn="just">
              <a:lnSpc>
                <a:spcPct val="115000"/>
              </a:lnSpc>
              <a:buFont typeface="Wingdings" panose="05000000000000000000" pitchFamily="2" charset="2"/>
              <a:buChar char="Ø"/>
              <a:tabLst>
                <a:tab pos="1901190" algn="l"/>
                <a:tab pos="4979670" algn="l"/>
              </a:tabLst>
            </a:pPr>
            <a:r>
              <a:rPr lang="en-US" sz="2400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Directors</a:t>
            </a:r>
            <a:endParaRPr lang="en-US" sz="2400" b="1" dirty="0">
              <a:solidFill>
                <a:schemeClr val="accent2">
                  <a:lumMod val="60000"/>
                  <a:lumOff val="40000"/>
                </a:schemeClr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1257300" lvl="2" indent="-342900" algn="just">
              <a:lnSpc>
                <a:spcPct val="115000"/>
              </a:lnSpc>
              <a:buFont typeface="Wingdings" panose="05000000000000000000" pitchFamily="2" charset="2"/>
              <a:buChar char="Ø"/>
              <a:tabLst>
                <a:tab pos="1901190" algn="l"/>
                <a:tab pos="4979670" algn="l"/>
              </a:tabLst>
            </a:pPr>
            <a:r>
              <a:rPr lang="en-US" sz="2400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Overview</a:t>
            </a:r>
            <a:endParaRPr lang="en-US" sz="2400" dirty="0">
              <a:solidFill>
                <a:schemeClr val="accent2">
                  <a:lumMod val="60000"/>
                  <a:lumOff val="40000"/>
                </a:schemeClr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1901190" algn="l"/>
                <a:tab pos="4979670" algn="l"/>
              </a:tabLst>
            </a:pPr>
            <a:endParaRPr lang="en-US" sz="2400" b="1" dirty="0">
              <a:solidFill>
                <a:schemeClr val="accent2">
                  <a:lumMod val="60000"/>
                  <a:lumOff val="40000"/>
                </a:schemeClr>
              </a:solidFill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BEC931-8F3F-AC33-6AB7-5BC15443E71A}"/>
              </a:ext>
            </a:extLst>
          </p:cNvPr>
          <p:cNvSpPr txBox="1"/>
          <p:nvPr/>
        </p:nvSpPr>
        <p:spPr>
          <a:xfrm>
            <a:off x="517068" y="4383776"/>
            <a:ext cx="10863945" cy="1949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1901190" algn="l"/>
                <a:tab pos="4979670" algn="l"/>
              </a:tabLst>
            </a:pPr>
            <a:endParaRPr lang="en-US" sz="2800" dirty="0">
              <a:solidFill>
                <a:srgbClr val="0099FF"/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R="0"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1901190" algn="l"/>
                <a:tab pos="4979670" algn="l"/>
              </a:tabLst>
            </a:pPr>
            <a:r>
              <a:rPr lang="en-US" sz="3200" b="1" dirty="0">
                <a:solidFill>
                  <a:srgbClr val="0099FF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Tags = Genres + Top 3 casts + Directors + Overview + Keywords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1901190" algn="l"/>
                <a:tab pos="4979670" algn="l"/>
              </a:tabLst>
            </a:pPr>
            <a:endParaRPr lang="en-US" sz="2800" dirty="0">
              <a:solidFill>
                <a:srgbClr val="0099FF"/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8" algn="ctr">
              <a:lnSpc>
                <a:spcPct val="115000"/>
              </a:lnSpc>
              <a:tabLst>
                <a:tab pos="1901190" algn="l"/>
                <a:tab pos="4979670" algn="l"/>
              </a:tabLst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Note, Tags = Documents</a:t>
            </a:r>
            <a:endParaRPr lang="en-US" sz="2800" dirty="0">
              <a:solidFill>
                <a:schemeClr val="accent2">
                  <a:lumMod val="60000"/>
                  <a:lumOff val="40000"/>
                </a:schemeClr>
              </a:solidFill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10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1DD8C9-FA1D-FAD0-D2DE-BCA0D910BB8F}"/>
              </a:ext>
            </a:extLst>
          </p:cNvPr>
          <p:cNvSpPr txBox="1"/>
          <p:nvPr/>
        </p:nvSpPr>
        <p:spPr>
          <a:xfrm>
            <a:off x="376079" y="2955316"/>
            <a:ext cx="374107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ea typeface="MS Mincho" panose="02020609040205080304" pitchFamily="49" charset="-128"/>
                <a:cs typeface="Aldhabi" panose="01000000000000000000" pitchFamily="2" charset="-78"/>
              </a:rPr>
              <a:t>Data</a:t>
            </a:r>
          </a:p>
          <a:p>
            <a:pPr algn="ctr"/>
            <a:r>
              <a:rPr lang="en-US" sz="48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ea typeface="MS Mincho" panose="02020609040205080304" pitchFamily="49" charset="-128"/>
                <a:cs typeface="Aldhabi" panose="01000000000000000000" pitchFamily="2" charset="-78"/>
              </a:rPr>
              <a:t>Cleaning</a:t>
            </a:r>
            <a:endParaRPr lang="en-US" sz="4800" dirty="0">
              <a:solidFill>
                <a:schemeClr val="accent1">
                  <a:lumMod val="60000"/>
                  <a:lumOff val="40000"/>
                </a:schemeClr>
              </a:solidFill>
              <a:cs typeface="Aldhabi" panose="010000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4A06F1-D890-7E53-C13F-507B0817B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79" y="269100"/>
            <a:ext cx="11156812" cy="1276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C510DD-8F5E-C7E5-F190-CD9ECB672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636" y="1694744"/>
            <a:ext cx="2064678" cy="4964338"/>
          </a:xfrm>
          <a:prstGeom prst="rect">
            <a:avLst/>
          </a:prstGeom>
        </p:spPr>
      </p:pic>
      <p:sp>
        <p:nvSpPr>
          <p:cNvPr id="9" name="Arrow: Bent-Up 8">
            <a:extLst>
              <a:ext uri="{FF2B5EF4-FFF2-40B4-BE49-F238E27FC236}">
                <a16:creationId xmlns:a16="http://schemas.microsoft.com/office/drawing/2014/main" id="{56802DB2-02C5-9CF8-14DB-440B3BF4ACF0}"/>
              </a:ext>
            </a:extLst>
          </p:cNvPr>
          <p:cNvSpPr/>
          <p:nvPr/>
        </p:nvSpPr>
        <p:spPr>
          <a:xfrm rot="16200000" flipH="1" flipV="1">
            <a:off x="3179171" y="2972347"/>
            <a:ext cx="3439889" cy="134873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20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1DD8C9-FA1D-FAD0-D2DE-BCA0D910BB8F}"/>
              </a:ext>
            </a:extLst>
          </p:cNvPr>
          <p:cNvSpPr txBox="1"/>
          <p:nvPr/>
        </p:nvSpPr>
        <p:spPr>
          <a:xfrm>
            <a:off x="9568543" y="6006744"/>
            <a:ext cx="55952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ldhabi" panose="01000000000000000000" pitchFamily="2" charset="-78"/>
                <a:ea typeface="MS Mincho" panose="02020609040205080304" pitchFamily="49" charset="-128"/>
                <a:cs typeface="Aldhabi" panose="01000000000000000000" pitchFamily="2" charset="-78"/>
              </a:rPr>
              <a:t>Data Cleaning</a:t>
            </a:r>
            <a:endParaRPr 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56802DB2-02C5-9CF8-14DB-440B3BF4ACF0}"/>
              </a:ext>
            </a:extLst>
          </p:cNvPr>
          <p:cNvSpPr/>
          <p:nvPr/>
        </p:nvSpPr>
        <p:spPr>
          <a:xfrm rot="16200000" flipH="1" flipV="1">
            <a:off x="3473084" y="3266261"/>
            <a:ext cx="2852061" cy="134873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284CB1-75CF-978F-7F1B-A6608B84C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994" y="185033"/>
            <a:ext cx="11493206" cy="17009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AD9EEA-0F48-3EBC-6F17-AE77E6D97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94086"/>
            <a:ext cx="2177143" cy="44593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D7085E-5773-AE2C-8411-94EBEAAEBEEE}"/>
              </a:ext>
            </a:extLst>
          </p:cNvPr>
          <p:cNvSpPr txBox="1"/>
          <p:nvPr/>
        </p:nvSpPr>
        <p:spPr>
          <a:xfrm>
            <a:off x="376079" y="2955316"/>
            <a:ext cx="374107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ea typeface="MS Mincho" panose="02020609040205080304" pitchFamily="49" charset="-128"/>
                <a:cs typeface="Aldhabi" panose="01000000000000000000" pitchFamily="2" charset="-78"/>
              </a:rPr>
              <a:t>Data</a:t>
            </a:r>
          </a:p>
          <a:p>
            <a:pPr algn="ctr"/>
            <a:r>
              <a:rPr lang="en-US" sz="48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ea typeface="MS Mincho" panose="02020609040205080304" pitchFamily="49" charset="-128"/>
                <a:cs typeface="Aldhabi" panose="01000000000000000000" pitchFamily="2" charset="-78"/>
              </a:rPr>
              <a:t>Cleaning</a:t>
            </a:r>
            <a:endParaRPr lang="en-US" sz="4800" dirty="0">
              <a:solidFill>
                <a:schemeClr val="accent1">
                  <a:lumMod val="60000"/>
                  <a:lumOff val="40000"/>
                </a:schemeClr>
              </a:solidFill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4218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1DD8C9-FA1D-FAD0-D2DE-BCA0D910BB8F}"/>
              </a:ext>
            </a:extLst>
          </p:cNvPr>
          <p:cNvSpPr txBox="1"/>
          <p:nvPr/>
        </p:nvSpPr>
        <p:spPr>
          <a:xfrm>
            <a:off x="9568543" y="6006744"/>
            <a:ext cx="55952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ldhabi" panose="01000000000000000000" pitchFamily="2" charset="-78"/>
                <a:ea typeface="MS Mincho" panose="02020609040205080304" pitchFamily="49" charset="-128"/>
                <a:cs typeface="Aldhabi" panose="01000000000000000000" pitchFamily="2" charset="-78"/>
              </a:rPr>
              <a:t>Data Cleaning</a:t>
            </a:r>
            <a:endParaRPr 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56802DB2-02C5-9CF8-14DB-440B3BF4ACF0}"/>
              </a:ext>
            </a:extLst>
          </p:cNvPr>
          <p:cNvSpPr/>
          <p:nvPr/>
        </p:nvSpPr>
        <p:spPr>
          <a:xfrm rot="16200000" flipH="1" flipV="1">
            <a:off x="4011927" y="3805104"/>
            <a:ext cx="1774375" cy="134873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A5C4D-1AEB-D1C0-23D5-F44C8B16B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59" y="336057"/>
            <a:ext cx="11430611" cy="28015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274293-9F57-3D2A-8411-0E62E59C9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462" y="3258284"/>
            <a:ext cx="1534909" cy="33362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15EDF9-0DAF-77FE-E002-EE304D2995A8}"/>
              </a:ext>
            </a:extLst>
          </p:cNvPr>
          <p:cNvSpPr txBox="1"/>
          <p:nvPr/>
        </p:nvSpPr>
        <p:spPr>
          <a:xfrm>
            <a:off x="483666" y="3592285"/>
            <a:ext cx="374107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ea typeface="MS Mincho" panose="02020609040205080304" pitchFamily="49" charset="-128"/>
                <a:cs typeface="Aldhabi" panose="01000000000000000000" pitchFamily="2" charset="-78"/>
              </a:rPr>
              <a:t>Data</a:t>
            </a:r>
          </a:p>
          <a:p>
            <a:pPr algn="ctr"/>
            <a:r>
              <a:rPr lang="en-US" sz="48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ea typeface="MS Mincho" panose="02020609040205080304" pitchFamily="49" charset="-128"/>
                <a:cs typeface="Aldhabi" panose="01000000000000000000" pitchFamily="2" charset="-78"/>
              </a:rPr>
              <a:t>Cleaning</a:t>
            </a:r>
            <a:endParaRPr lang="en-US" sz="4800" dirty="0">
              <a:solidFill>
                <a:schemeClr val="accent1">
                  <a:lumMod val="60000"/>
                  <a:lumOff val="40000"/>
                </a:schemeClr>
              </a:solidFill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0533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theme/theme1.xml><?xml version="1.0" encoding="utf-8"?>
<a:theme xmlns:a="http://schemas.openxmlformats.org/drawingml/2006/main" name="CelebrationVTI">
  <a:themeElements>
    <a:clrScheme name="AnalogousFromRegularSeedRightStep">
      <a:dk1>
        <a:srgbClr val="000000"/>
      </a:dk1>
      <a:lt1>
        <a:srgbClr val="FFFFFF"/>
      </a:lt1>
      <a:dk2>
        <a:srgbClr val="301B2D"/>
      </a:dk2>
      <a:lt2>
        <a:srgbClr val="F3F0F1"/>
      </a:lt2>
      <a:accent1>
        <a:srgbClr val="20B595"/>
      </a:accent1>
      <a:accent2>
        <a:srgbClr val="17AFD5"/>
      </a:accent2>
      <a:accent3>
        <a:srgbClr val="2972E7"/>
      </a:accent3>
      <a:accent4>
        <a:srgbClr val="3A35DA"/>
      </a:accent4>
      <a:accent5>
        <a:srgbClr val="7E29E7"/>
      </a:accent5>
      <a:accent6>
        <a:srgbClr val="BB17D5"/>
      </a:accent6>
      <a:hlink>
        <a:srgbClr val="BF3F5B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brationVTI" id="{BAD6E4D6-FB5F-472A-BAD2-154760D77BE0}" vid="{59D360FE-6438-46F1-A5A6-11415132A23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311</TotalTime>
  <Words>427</Words>
  <Application>Microsoft Office PowerPoint</Application>
  <PresentationFormat>Widescreen</PresentationFormat>
  <Paragraphs>82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Adobe Devanagari</vt:lpstr>
      <vt:lpstr>Aharoni</vt:lpstr>
      <vt:lpstr>Aldhabi</vt:lpstr>
      <vt:lpstr>Arial</vt:lpstr>
      <vt:lpstr>AvenirNext LT Pro Medium</vt:lpstr>
      <vt:lpstr>Blackadder ITC</vt:lpstr>
      <vt:lpstr>Calibri</vt:lpstr>
      <vt:lpstr>Gill Sans Nova</vt:lpstr>
      <vt:lpstr>Symbol</vt:lpstr>
      <vt:lpstr>Wingdings</vt:lpstr>
      <vt:lpstr>CelebrationVTI</vt:lpstr>
      <vt:lpstr>Movie  Recommender System</vt:lpstr>
      <vt:lpstr>• What approach should I use to recommend movies, Content based or Collaborative based? • How to recommend movies when there are no user information? • What kind of movie features can be used for the recommender system? • How to calculate the similarity between two movies.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 Recommender System</dc:title>
  <dc:creator>mc1129009</dc:creator>
  <cp:lastModifiedBy>mc1129009</cp:lastModifiedBy>
  <cp:revision>3</cp:revision>
  <dcterms:created xsi:type="dcterms:W3CDTF">2022-06-06T19:54:23Z</dcterms:created>
  <dcterms:modified xsi:type="dcterms:W3CDTF">2022-06-07T13:30:07Z</dcterms:modified>
</cp:coreProperties>
</file>